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8237"/>
  </p:normalViewPr>
  <p:slideViewPr>
    <p:cSldViewPr snapToGrid="0" snapToObjects="1" showGuides="1">
      <p:cViewPr>
        <p:scale>
          <a:sx n="74" d="100"/>
          <a:sy n="74" d="100"/>
        </p:scale>
        <p:origin x="816" y="200"/>
      </p:cViewPr>
      <p:guideLst/>
    </p:cSldViewPr>
  </p:slideViewPr>
  <p:notesTextViewPr>
    <p:cViewPr>
      <p:scale>
        <a:sx n="1" d="1"/>
        <a:sy n="1" d="1"/>
      </p:scale>
      <p:origin x="0" y="-16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716387936"/>
        <c:axId val="717004800"/>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030960880"/>
        <c:axId val="716759888"/>
      </c:barChart>
      <c:catAx>
        <c:axId val="71638793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717004800"/>
        <c:crossesAt val="0.0"/>
        <c:auto val="1"/>
        <c:lblAlgn val="ctr"/>
        <c:lblOffset val="100"/>
        <c:noMultiLvlLbl val="0"/>
      </c:catAx>
      <c:valAx>
        <c:axId val="717004800"/>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716387936"/>
        <c:crosses val="autoZero"/>
        <c:crossBetween val="between"/>
      </c:valAx>
      <c:valAx>
        <c:axId val="716759888"/>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030960880"/>
        <c:crosses val="max"/>
        <c:crossBetween val="between"/>
      </c:valAx>
      <c:catAx>
        <c:axId val="1030960880"/>
        <c:scaling>
          <c:orientation val="minMax"/>
        </c:scaling>
        <c:delete val="1"/>
        <c:axPos val="b"/>
        <c:numFmt formatCode="General" sourceLinked="1"/>
        <c:majorTickMark val="out"/>
        <c:minorTickMark val="none"/>
        <c:tickLblPos val="nextTo"/>
        <c:crossAx val="716759888"/>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88810816"/>
        <c:axId val="1088873360"/>
      </c:scatterChart>
      <c:valAx>
        <c:axId val="108881081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88873360"/>
        <c:crosses val="autoZero"/>
        <c:crossBetween val="midCat"/>
      </c:valAx>
      <c:valAx>
        <c:axId val="1088873360"/>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8881081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102565120"/>
        <c:axId val="1102569616"/>
      </c:barChart>
      <c:catAx>
        <c:axId val="1102565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569616"/>
        <c:crosses val="autoZero"/>
        <c:auto val="1"/>
        <c:lblAlgn val="ctr"/>
        <c:lblOffset val="100"/>
        <c:noMultiLvlLbl val="0"/>
      </c:catAx>
      <c:valAx>
        <c:axId val="11025696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2565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r>
              <a:rPr lang="en-US" baseline="0" smtClean="0"/>
              <a:t>.</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9313"/>
    </mc:Choice>
    <mc:Fallback xmlns="">
      <p:transition spd="slow" advTm="9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47507"/>
    </mc:Choice>
    <mc:Fallback xmlns="">
      <p:transition spd="slow" advTm="4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0932"/>
    </mc:Choice>
    <mc:Fallback xmlns="">
      <p:transition spd="slow" advTm="100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44520"/>
    </mc:Choice>
    <mc:Fallback xmlns="">
      <p:transition spd="slow" advTm="4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59840"/>
    </mc:Choice>
    <mc:Fallback xmlns="">
      <p:transition spd="slow" advTm="59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9822"/>
    </mc:Choice>
    <mc:Fallback xmlns="">
      <p:transition spd="slow" advTm="59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3346"/>
    </mc:Choice>
    <mc:Fallback xmlns="">
      <p:transition spd="slow" advTm="3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8073"/>
    </mc:Choice>
    <mc:Fallback xmlns="">
      <p:transition spd="slow" advTm="8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035"/>
    </mc:Choice>
    <mc:Fallback xmlns="">
      <p:transition spd="slow" advTm="16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21001"/>
    </mc:Choice>
    <mc:Fallback xmlns="">
      <p:transition spd="slow" advTm="21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19137"/>
    </mc:Choice>
    <mc:Fallback xmlns="">
      <p:transition spd="slow" advTm="19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1127"/>
    </mc:Choice>
    <mc:Fallback xmlns="">
      <p:transition spd="slow" advTm="5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3411"/>
    </mc:Choice>
    <mc:Fallback xmlns="">
      <p:transition spd="slow" advTm="13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2909"/>
    </mc:Choice>
    <mc:Fallback xmlns="">
      <p:transition spd="slow" advTm="12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9364"/>
    </mc:Choice>
    <mc:Fallback xmlns="">
      <p:transition spd="slow" advTm="169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66138"/>
    </mc:Choice>
    <mc:Fallback xmlns="">
      <p:transition spd="slow" advTm="6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9395"/>
    </mc:Choice>
    <mc:Fallback xmlns="">
      <p:transition spd="slow" advTm="9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3656"/>
    </mc:Choice>
    <mc:Fallback xmlns="">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1762"/>
    </mc:Choice>
    <mc:Fallback xmlns="">
      <p:transition spd="slow" advTm="21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24793"/>
    </mc:Choice>
    <mc:Fallback xmlns="">
      <p:transition spd="slow" advTm="2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Naïve design’s wire count: (#procs) * (#keys) * (#clusters) * (#keys)</a:t>
            </a:r>
          </a:p>
          <a:p>
            <a:pPr lvl="1"/>
            <a:r>
              <a:rPr lang="en-US" dirty="0" smtClean="0"/>
              <a:t>New design reduces wire count to</a:t>
            </a:r>
            <a:r>
              <a:rPr lang="en-US" dirty="0"/>
              <a:t>: (#procs) * </a:t>
            </a:r>
            <a:r>
              <a:rPr lang="en-US" dirty="0" smtClean="0"/>
              <a:t>(#</a:t>
            </a:r>
            <a:r>
              <a:rPr lang="en-US" dirty="0"/>
              <a:t>clusters) * (#keys</a:t>
            </a:r>
            <a:r>
              <a:rPr lang="en-US" dirty="0" smtClean="0"/>
              <a:t>)</a:t>
            </a:r>
          </a:p>
          <a:p>
            <a:pPr lvl="1"/>
            <a:r>
              <a:rPr lang="en-US" dirty="0" smtClean="0"/>
              <a:t>Can scale to 32 processors, 32 clusters, 8 keys with manual physical layout.</a:t>
            </a:r>
          </a:p>
          <a:p>
            <a:pPr lvl="1"/>
            <a:r>
              <a:rPr lang="en-US" dirty="0" smtClean="0"/>
              <a:t>Seems hard to go beyond 32, </a:t>
            </a:r>
            <a:r>
              <a:rPr lang="en-US" dirty="0" smtClean="0"/>
              <a:t>but </a:t>
            </a:r>
            <a:r>
              <a:rPr lang="en-US" smtClean="0"/>
              <a:t>32 should probably suffice.</a:t>
            </a:r>
            <a:endParaRPr lang="en-US" dirty="0" smtClean="0"/>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5183"/>
    </mc:Choice>
    <mc:Fallback xmlns="">
      <p:transition spd="slow" advTm="125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8751"/>
    </mc:Choice>
    <mc:Fallback xmlns="">
      <p:transition spd="slow" advTm="38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5514"/>
    </mc:Choice>
    <mc:Fallback xmlns="">
      <p:transition spd="slow" advTm="6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40703"/>
    </mc:Choice>
    <mc:Fallback xmlns="">
      <p:transition spd="slow" advTm="40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8385"/>
    </mc:Choice>
    <mc:Fallback xmlns="">
      <p:transition advTm="8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18266">
        <p:fade/>
      </p:transition>
    </mc:Choice>
    <mc:Fallback xmlns="">
      <p:transition spd="med" advTm="182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5173">
        <p:fade/>
      </p:transition>
    </mc:Choice>
    <mc:Fallback xmlns="">
      <p:transition spd="med" advTm="251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3750">
        <p:fade/>
      </p:transition>
    </mc:Choice>
    <mc:Fallback xmlns="">
      <p:transition spd="med" advTm="37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21010"/>
    </mc:Choice>
    <mc:Fallback xmlns="">
      <p:transition advTm="2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78576"/>
    </mc:Choice>
    <mc:Fallback xmlns="">
      <p:transition spd="slow" advTm="7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6|13.4|5.6|7.7|2|0.9"/>
</p:tagLst>
</file>

<file path=ppt/tags/tag10.xml><?xml version="1.0" encoding="utf-8"?>
<p:tagLst xmlns:a="http://schemas.openxmlformats.org/drawingml/2006/main" xmlns:r="http://schemas.openxmlformats.org/officeDocument/2006/relationships" xmlns:p="http://schemas.openxmlformats.org/presentationml/2006/main">
  <p:tag name="TIMING" val="|3.6|13.6|30.6"/>
</p:tagLst>
</file>

<file path=ppt/tags/tag11.xml><?xml version="1.0" encoding="utf-8"?>
<p:tagLst xmlns:a="http://schemas.openxmlformats.org/drawingml/2006/main" xmlns:r="http://schemas.openxmlformats.org/officeDocument/2006/relationships" xmlns:p="http://schemas.openxmlformats.org/presentationml/2006/main">
  <p:tag name="TIMING" val="|5.5|6.6|8.2|7.9|5.3|13.5|3.3"/>
</p:tagLst>
</file>

<file path=ppt/tags/tag12.xml><?xml version="1.0" encoding="utf-8"?>
<p:tagLst xmlns:a="http://schemas.openxmlformats.org/drawingml/2006/main" xmlns:r="http://schemas.openxmlformats.org/officeDocument/2006/relationships" xmlns:p="http://schemas.openxmlformats.org/presentationml/2006/main">
  <p:tag name="TIMING" val="|1.9|8.7|2.2"/>
</p:tagLst>
</file>

<file path=ppt/tags/tag13.xml><?xml version="1.0" encoding="utf-8"?>
<p:tagLst xmlns:a="http://schemas.openxmlformats.org/drawingml/2006/main" xmlns:r="http://schemas.openxmlformats.org/officeDocument/2006/relationships" xmlns:p="http://schemas.openxmlformats.org/presentationml/2006/main">
  <p:tag name="TIMING" val="|4.5"/>
</p:tagLst>
</file>

<file path=ppt/tags/tag14.xml><?xml version="1.0" encoding="utf-8"?>
<p:tagLst xmlns:a="http://schemas.openxmlformats.org/drawingml/2006/main" xmlns:r="http://schemas.openxmlformats.org/officeDocument/2006/relationships" xmlns:p="http://schemas.openxmlformats.org/presentationml/2006/main">
  <p:tag name="TIMING" val="|18.3"/>
</p:tagLst>
</file>

<file path=ppt/tags/tag15.xml><?xml version="1.0" encoding="utf-8"?>
<p:tagLst xmlns:a="http://schemas.openxmlformats.org/drawingml/2006/main" xmlns:r="http://schemas.openxmlformats.org/officeDocument/2006/relationships" xmlns:p="http://schemas.openxmlformats.org/presentationml/2006/main">
  <p:tag name="TIMING" val="|26.2|12.4|8.7|10.4|18.6|11.2|17|31.6|10.9|16.8"/>
</p:tagLst>
</file>

<file path=ppt/tags/tag16.xml><?xml version="1.0" encoding="utf-8"?>
<p:tagLst xmlns:a="http://schemas.openxmlformats.org/drawingml/2006/main" xmlns:r="http://schemas.openxmlformats.org/officeDocument/2006/relationships" xmlns:p="http://schemas.openxmlformats.org/presentationml/2006/main">
  <p:tag name="TIMING" val="|8.5|5.4"/>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9|12.9"/>
</p:tagLst>
</file>

<file path=ppt/tags/tag19.xml><?xml version="1.0" encoding="utf-8"?>
<p:tagLst xmlns:a="http://schemas.openxmlformats.org/drawingml/2006/main" xmlns:r="http://schemas.openxmlformats.org/officeDocument/2006/relationships" xmlns:p="http://schemas.openxmlformats.org/presentationml/2006/main">
  <p:tag name="TIMING" val="|7|0.8|3.3|11.3|27.4|15.3|19.8|11.6"/>
</p:tagLst>
</file>

<file path=ppt/tags/tag2.xml><?xml version="1.0" encoding="utf-8"?>
<p:tagLst xmlns:a="http://schemas.openxmlformats.org/drawingml/2006/main" xmlns:r="http://schemas.openxmlformats.org/officeDocument/2006/relationships" xmlns:p="http://schemas.openxmlformats.org/presentationml/2006/main">
  <p:tag name="TIMING" val="|1.7|49.9"/>
</p:tagLst>
</file>

<file path=ppt/tags/tag20.xml><?xml version="1.0" encoding="utf-8"?>
<p:tagLst xmlns:a="http://schemas.openxmlformats.org/drawingml/2006/main" xmlns:r="http://schemas.openxmlformats.org/officeDocument/2006/relationships" xmlns:p="http://schemas.openxmlformats.org/presentationml/2006/main">
  <p:tag name="TIMING" val="|14.5|19.8"/>
</p:tagLst>
</file>

<file path=ppt/tags/tag21.xml><?xml version="1.0" encoding="utf-8"?>
<p:tagLst xmlns:a="http://schemas.openxmlformats.org/drawingml/2006/main" xmlns:r="http://schemas.openxmlformats.org/officeDocument/2006/relationships" xmlns:p="http://schemas.openxmlformats.org/presentationml/2006/main">
  <p:tag name="TIMING" val="|7.2|18.8|6.8"/>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
</p:tagLst>
</file>

<file path=ppt/tags/tag5.xml><?xml version="1.0" encoding="utf-8"?>
<p:tagLst xmlns:a="http://schemas.openxmlformats.org/drawingml/2006/main" xmlns:r="http://schemas.openxmlformats.org/officeDocument/2006/relationships" xmlns:p="http://schemas.openxmlformats.org/presentationml/2006/main">
  <p:tag name="TIMING" val="|14.8|1.3|0.7|1.2|0.5"/>
</p:tagLst>
</file>

<file path=ppt/tags/tag6.xml><?xml version="1.0" encoding="utf-8"?>
<p:tagLst xmlns:a="http://schemas.openxmlformats.org/drawingml/2006/main" xmlns:r="http://schemas.openxmlformats.org/officeDocument/2006/relationships" xmlns:p="http://schemas.openxmlformats.org/presentationml/2006/main">
  <p:tag name="TIMING" val="|16.9|12.6|10.2|6|11.3"/>
</p:tagLst>
</file>

<file path=ppt/tags/tag7.xml><?xml version="1.0" encoding="utf-8"?>
<p:tagLst xmlns:a="http://schemas.openxmlformats.org/drawingml/2006/main" xmlns:r="http://schemas.openxmlformats.org/officeDocument/2006/relationships" xmlns:p="http://schemas.openxmlformats.org/presentationml/2006/main">
  <p:tag name="TIMING" val="|11.8|9.9|7.9"/>
</p:tagLst>
</file>

<file path=ppt/tags/tag8.xml><?xml version="1.0" encoding="utf-8"?>
<p:tagLst xmlns:a="http://schemas.openxmlformats.org/drawingml/2006/main" xmlns:r="http://schemas.openxmlformats.org/officeDocument/2006/relationships" xmlns:p="http://schemas.openxmlformats.org/presentationml/2006/main">
  <p:tag name="TIMING" val="|7.9|21.4|5.2|5.5|21.4|18.2"/>
</p:tagLst>
</file>

<file path=ppt/tags/tag9.xml><?xml version="1.0" encoding="utf-8"?>
<p:tagLst xmlns:a="http://schemas.openxmlformats.org/drawingml/2006/main" xmlns:r="http://schemas.openxmlformats.org/officeDocument/2006/relationships" xmlns:p="http://schemas.openxmlformats.org/presentationml/2006/main">
  <p:tag name="TIMING" val="|11.4|8.8|5.6|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12257</TotalTime>
  <Words>6911</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2793</cp:revision>
  <dcterms:created xsi:type="dcterms:W3CDTF">2017-05-13T13:11:05Z</dcterms:created>
  <dcterms:modified xsi:type="dcterms:W3CDTF">2017-08-22T06:05:56Z</dcterms:modified>
</cp:coreProperties>
</file>